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64" r:id="rId6"/>
    <p:sldId id="260" r:id="rId7"/>
    <p:sldId id="261" r:id="rId8"/>
    <p:sldId id="265" r:id="rId9"/>
    <p:sldId id="267" r:id="rId10"/>
    <p:sldId id="266" r:id="rId11"/>
    <p:sldId id="270" r:id="rId12"/>
    <p:sldId id="271" r:id="rId13"/>
    <p:sldId id="303" r:id="rId14"/>
    <p:sldId id="272" r:id="rId15"/>
    <p:sldId id="269" r:id="rId16"/>
    <p:sldId id="290" r:id="rId17"/>
    <p:sldId id="291" r:id="rId18"/>
    <p:sldId id="292" r:id="rId19"/>
    <p:sldId id="273" r:id="rId20"/>
    <p:sldId id="293" r:id="rId21"/>
    <p:sldId id="277" r:id="rId22"/>
    <p:sldId id="278" r:id="rId23"/>
    <p:sldId id="279" r:id="rId24"/>
    <p:sldId id="280" r:id="rId25"/>
    <p:sldId id="283" r:id="rId26"/>
    <p:sldId id="285" r:id="rId27"/>
    <p:sldId id="284" r:id="rId28"/>
    <p:sldId id="281" r:id="rId29"/>
    <p:sldId id="282" r:id="rId30"/>
    <p:sldId id="286" r:id="rId31"/>
    <p:sldId id="287" r:id="rId32"/>
    <p:sldId id="288" r:id="rId33"/>
    <p:sldId id="289" r:id="rId34"/>
    <p:sldId id="294" r:id="rId35"/>
    <p:sldId id="259" r:id="rId36"/>
    <p:sldId id="258" r:id="rId37"/>
    <p:sldId id="274" r:id="rId38"/>
    <p:sldId id="275" r:id="rId39"/>
    <p:sldId id="276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7A48-343C-4EED-8D61-0E1360BD5F8D}" type="datetimeFigureOut">
              <a:rPr lang="en-US" smtClean="0"/>
              <a:pPr/>
              <a:t>9/8/15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F0EF-6743-4A7F-AB62-3EABBCE0B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7A48-343C-4EED-8D61-0E1360BD5F8D}" type="datetimeFigureOut">
              <a:rPr lang="en-US" smtClean="0"/>
              <a:pPr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F0EF-6743-4A7F-AB62-3EABBCE0B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7A48-343C-4EED-8D61-0E1360BD5F8D}" type="datetimeFigureOut">
              <a:rPr lang="en-US" smtClean="0"/>
              <a:pPr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F0EF-6743-4A7F-AB62-3EABBCE0B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7A48-343C-4EED-8D61-0E1360BD5F8D}" type="datetimeFigureOut">
              <a:rPr lang="en-US" smtClean="0"/>
              <a:pPr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F0EF-6743-4A7F-AB62-3EABBCE0B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7A48-343C-4EED-8D61-0E1360BD5F8D}" type="datetimeFigureOut">
              <a:rPr lang="en-US" smtClean="0"/>
              <a:pPr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F0EF-6743-4A7F-AB62-3EABBCE0B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7A48-343C-4EED-8D61-0E1360BD5F8D}" type="datetimeFigureOut">
              <a:rPr lang="en-US" smtClean="0"/>
              <a:pPr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F0EF-6743-4A7F-AB62-3EABBCE0B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7A48-343C-4EED-8D61-0E1360BD5F8D}" type="datetimeFigureOut">
              <a:rPr lang="en-US" smtClean="0"/>
              <a:pPr/>
              <a:t>9/8/15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F0EF-6743-4A7F-AB62-3EABBCE0B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7A48-343C-4EED-8D61-0E1360BD5F8D}" type="datetimeFigureOut">
              <a:rPr lang="en-US" smtClean="0"/>
              <a:pPr/>
              <a:t>9/8/15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F0EF-6743-4A7F-AB62-3EABBCE0B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7A48-343C-4EED-8D61-0E1360BD5F8D}" type="datetimeFigureOut">
              <a:rPr lang="en-US" smtClean="0"/>
              <a:pPr/>
              <a:t>9/8/15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F0EF-6743-4A7F-AB62-3EABBCE0B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7A48-343C-4EED-8D61-0E1360BD5F8D}" type="datetimeFigureOut">
              <a:rPr lang="en-US" smtClean="0"/>
              <a:pPr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F0EF-6743-4A7F-AB62-3EABBCE0B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7A48-343C-4EED-8D61-0E1360BD5F8D}" type="datetimeFigureOut">
              <a:rPr lang="en-US" smtClean="0"/>
              <a:pPr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A6F0EF-6743-4A7F-AB62-3EABBCE0BC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1C7A48-343C-4EED-8D61-0E1360BD5F8D}" type="datetimeFigureOut">
              <a:rPr lang="en-US" smtClean="0"/>
              <a:pPr/>
              <a:t>9/8/15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6F0EF-6743-4A7F-AB62-3EABBCE0BC5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gif"/><Relationship Id="rId3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Relationship Id="rId3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igh Tower Text" pitchFamily="18" charset="0"/>
              </a:rPr>
              <a:t>Pilates History	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High Tower Text" pitchFamily="18" charset="0"/>
              </a:rPr>
              <a:t>Pilates Philosophy: </a:t>
            </a:r>
          </a:p>
          <a:p>
            <a:r>
              <a:rPr lang="en-US" sz="2000" i="1" dirty="0" smtClean="0">
                <a:latin typeface="High Tower Text" pitchFamily="18" charset="0"/>
              </a:rPr>
              <a:t>“A few well-designed movements, properly performed in a balanced sequence, are worth hours of doing sloppy calisthenics or forced contortion”.</a:t>
            </a:r>
            <a:endParaRPr lang="en-US" sz="2000" i="1" dirty="0">
              <a:latin typeface="High Tower Text" pitchFamily="18" charset="0"/>
            </a:endParaRPr>
          </a:p>
        </p:txBody>
      </p:sp>
      <p:pic>
        <p:nvPicPr>
          <p:cNvPr id="4" name="Picture 3" descr="1joes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04800"/>
            <a:ext cx="19812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the Pilates Method	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Pilates helps to: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Who Can Do Pilates?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Increases balance between strength &amp; flexibility </a:t>
            </a:r>
          </a:p>
          <a:p>
            <a:r>
              <a:rPr lang="en-US" dirty="0" smtClean="0"/>
              <a:t>Improves coordination</a:t>
            </a:r>
          </a:p>
          <a:p>
            <a:r>
              <a:rPr lang="en-US" dirty="0" smtClean="0"/>
              <a:t>Releases stress</a:t>
            </a:r>
          </a:p>
          <a:p>
            <a:r>
              <a:rPr lang="en-US" dirty="0" smtClean="0"/>
              <a:t>Improves posture</a:t>
            </a:r>
          </a:p>
          <a:p>
            <a:r>
              <a:rPr lang="en-US" dirty="0" smtClean="0"/>
              <a:t>Incorporates breathing techniques </a:t>
            </a:r>
          </a:p>
          <a:p>
            <a:r>
              <a:rPr lang="en-US" dirty="0" smtClean="0"/>
              <a:t>Increases core abdominal strength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Recommended for all ages 12 and up</a:t>
            </a:r>
          </a:p>
          <a:p>
            <a:r>
              <a:rPr lang="en-US" dirty="0" smtClean="0"/>
              <a:t>Used in injury prevention &amp; rehabilitation work</a:t>
            </a:r>
          </a:p>
          <a:p>
            <a:r>
              <a:rPr lang="en-US" dirty="0" smtClean="0"/>
              <a:t>Improves technique for athletes &amp; dancers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64566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High Tower Text" pitchFamily="18" charset="0"/>
              </a:rPr>
              <a:t>How many exercises did Pilates design?  </a:t>
            </a:r>
            <a:endParaRPr lang="en-US" sz="4800" dirty="0">
              <a:latin typeface="High Tower Text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drumro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7772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OVER 500 Exercises!!!!!!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drumro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540752" cy="609600"/>
          </a:xfrm>
        </p:spPr>
        <p:txBody>
          <a:bodyPr/>
          <a:lstStyle/>
          <a:p>
            <a:r>
              <a:rPr lang="en-US" sz="4000" dirty="0" smtClean="0"/>
              <a:t>The 6 Pilates Principles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447800"/>
            <a:ext cx="7772400" cy="5029200"/>
          </a:xfrm>
        </p:spPr>
        <p:txBody>
          <a:bodyPr>
            <a:noAutofit/>
          </a:bodyPr>
          <a:lstStyle/>
          <a:p>
            <a:pPr lvl="0"/>
            <a:r>
              <a:rPr lang="en-US" sz="2000" b="1" u="sng" dirty="0" smtClean="0">
                <a:solidFill>
                  <a:schemeClr val="accent1"/>
                </a:solidFill>
              </a:rPr>
              <a:t>Centering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r>
              <a:rPr lang="en-US" sz="2000" dirty="0" smtClean="0">
                <a:solidFill>
                  <a:schemeClr val="accent1"/>
                </a:solidFill>
              </a:rPr>
              <a:t> Physically bringing the focus to the center of the body, the powerhouse area between the lower ribs and pubic bone. </a:t>
            </a:r>
          </a:p>
          <a:p>
            <a:pPr lvl="0"/>
            <a:r>
              <a:rPr lang="en-US" sz="2000" b="1" u="sng" dirty="0" smtClean="0">
                <a:solidFill>
                  <a:schemeClr val="accent1"/>
                </a:solidFill>
              </a:rPr>
              <a:t>Concentration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r>
              <a:rPr lang="en-US" sz="2000" dirty="0" smtClean="0">
                <a:solidFill>
                  <a:schemeClr val="accent1"/>
                </a:solidFill>
              </a:rPr>
              <a:t> Bring full attention to the exercise : do it with full commitment, maximum value will be obtained from each movement.</a:t>
            </a:r>
          </a:p>
          <a:p>
            <a:pPr lvl="0"/>
            <a:r>
              <a:rPr lang="en-US" sz="2000" b="1" u="sng" dirty="0" smtClean="0">
                <a:solidFill>
                  <a:schemeClr val="accent1"/>
                </a:solidFill>
              </a:rPr>
              <a:t>Control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r>
              <a:rPr lang="en-US" sz="2000" dirty="0" smtClean="0">
                <a:solidFill>
                  <a:schemeClr val="accent1"/>
                </a:solidFill>
              </a:rPr>
              <a:t> Every Pilates exercise is done with complete muscular control. No body part is left to its own devices.</a:t>
            </a:r>
          </a:p>
          <a:p>
            <a:pPr lvl="0"/>
            <a:r>
              <a:rPr lang="en-US" sz="2000" b="1" u="sng" dirty="0" smtClean="0">
                <a:solidFill>
                  <a:schemeClr val="accent1"/>
                </a:solidFill>
              </a:rPr>
              <a:t>Precision</a:t>
            </a:r>
            <a:r>
              <a:rPr lang="en-US" sz="2000" b="1" dirty="0" smtClean="0">
                <a:solidFill>
                  <a:schemeClr val="accent1"/>
                </a:solidFill>
              </a:rPr>
              <a:t>: </a:t>
            </a:r>
            <a:r>
              <a:rPr lang="en-US" sz="2000" dirty="0" smtClean="0">
                <a:solidFill>
                  <a:schemeClr val="accent1"/>
                </a:solidFill>
              </a:rPr>
              <a:t>There is an appropriate placement &amp; alignment relative to other body parts, and trajectory for each part of the body.</a:t>
            </a:r>
          </a:p>
          <a:p>
            <a:pPr lvl="0"/>
            <a:r>
              <a:rPr lang="en-US" sz="2000" b="1" u="sng" dirty="0" smtClean="0">
                <a:solidFill>
                  <a:schemeClr val="accent1"/>
                </a:solidFill>
              </a:rPr>
              <a:t>Breath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r>
              <a:rPr lang="en-US" sz="2000" dirty="0" smtClean="0">
                <a:solidFill>
                  <a:schemeClr val="accent1"/>
                </a:solidFill>
              </a:rPr>
              <a:t>  Most Pilates exercises coordinate with the breath, and using the breath properly is an integral part of Pilates exercise.</a:t>
            </a:r>
          </a:p>
          <a:p>
            <a:pPr lvl="0"/>
            <a:r>
              <a:rPr lang="en-US" sz="2000" b="1" u="sng" dirty="0" smtClean="0">
                <a:solidFill>
                  <a:schemeClr val="accent1"/>
                </a:solidFill>
              </a:rPr>
              <a:t>Flow: 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Fluidity, grace, and ease are goals applied to all exercises. The energy of an exercise connects all body parts and flows through the body in an even way. </a:t>
            </a: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igh Tower Text" pitchFamily="18" charset="0"/>
              </a:rPr>
              <a:t>Pilates worked with WWI Veterans</a:t>
            </a:r>
            <a:endParaRPr lang="en-US" sz="4000" dirty="0">
              <a:latin typeface="High Tower Text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Confined to hospital beds</a:t>
            </a:r>
          </a:p>
          <a:p>
            <a:r>
              <a:rPr lang="en-US" dirty="0" smtClean="0"/>
              <a:t>Their Muscles were atrophying</a:t>
            </a:r>
          </a:p>
          <a:p>
            <a:r>
              <a:rPr lang="en-US" dirty="0" smtClean="0"/>
              <a:t>Unable to participate in mat exercises </a:t>
            </a:r>
          </a:p>
          <a:p>
            <a:r>
              <a:rPr lang="en-US" dirty="0" smtClean="0"/>
              <a:t>He developed a way to condition their bodies and cleverly designed apparatus to rehabilitate them right from their hospital beds and wheelchairs.</a:t>
            </a:r>
          </a:p>
          <a:p>
            <a:r>
              <a:rPr lang="en-US" dirty="0" smtClean="0"/>
              <a:t>Pilates restored the soldiers back to health</a:t>
            </a:r>
            <a:endParaRPr lang="en-US" dirty="0"/>
          </a:p>
        </p:txBody>
      </p:sp>
      <p:pic>
        <p:nvPicPr>
          <p:cNvPr id="8" name="Content Placeholder 7" descr="josephpilates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819401"/>
            <a:ext cx="4114799" cy="34289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Pilates Apparatus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4040188" cy="659352"/>
          </a:xfrm>
        </p:spPr>
        <p:txBody>
          <a:bodyPr/>
          <a:lstStyle/>
          <a:p>
            <a:r>
              <a:rPr lang="en-US" dirty="0" smtClean="0"/>
              <a:t>Reformer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2" name="Content Placeholder 11" descr="Pilates%20Reform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505246"/>
            <a:ext cx="4040188" cy="1865220"/>
          </a:xfrm>
        </p:spPr>
      </p:pic>
      <p:pic>
        <p:nvPicPr>
          <p:cNvPr id="14" name="Content Placeholder 13" descr="Footwork on Reform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6800" y="3048000"/>
            <a:ext cx="3962400" cy="2819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Cadillac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Influenced by the circus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Pull Ups on the </a:t>
            </a:r>
            <a:r>
              <a:rPr lang="en-US" dirty="0" err="1" smtClean="0"/>
              <a:t>Cadi</a:t>
            </a:r>
            <a:endParaRPr lang="en-US" dirty="0"/>
          </a:p>
        </p:txBody>
      </p:sp>
      <p:pic>
        <p:nvPicPr>
          <p:cNvPr id="7" name="Content Placeholder 6" descr="Classic-Cadillac-Pilates-Reformer-PRIOR-801A-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2667000"/>
            <a:ext cx="2907731" cy="3846513"/>
          </a:xfrm>
        </p:spPr>
      </p:pic>
      <p:pic>
        <p:nvPicPr>
          <p:cNvPr id="8" name="Content Placeholder 7" descr="Pull Ups on Cad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438400"/>
            <a:ext cx="3505200" cy="4038600"/>
          </a:xfrm>
        </p:spPr>
      </p:pic>
      <p:pic>
        <p:nvPicPr>
          <p:cNvPr id="9" name="Picture 8" descr="1joetrape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4800"/>
            <a:ext cx="32766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Inversion on Ca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1828800" cy="3429000"/>
          </a:xfrm>
        </p:spPr>
      </p:pic>
      <p:pic>
        <p:nvPicPr>
          <p:cNvPr id="10" name="Picture 9" descr="Partnering on Ca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981200"/>
            <a:ext cx="2857500" cy="2857500"/>
          </a:xfrm>
          <a:prstGeom prst="rect">
            <a:avLst/>
          </a:prstGeom>
        </p:spPr>
      </p:pic>
      <p:pic>
        <p:nvPicPr>
          <p:cNvPr id="11" name="Picture 10" descr="Variation of Pull Ups on Ca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2743200"/>
            <a:ext cx="45720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igh Tower Text" pitchFamily="18" charset="0"/>
              </a:rPr>
              <a:t>Half Trapeze – combo of reformer and Cadillac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4" name="Content Placeholder 3" descr="Half Trapez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62200"/>
            <a:ext cx="5048250" cy="3543300"/>
          </a:xfrm>
        </p:spPr>
      </p:pic>
      <p:pic>
        <p:nvPicPr>
          <p:cNvPr id="5" name="Picture 4" descr="Push Through on Half Trap - example of a cl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200400"/>
            <a:ext cx="3152775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igh Tower Text" pitchFamily="18" charset="0"/>
              </a:rPr>
              <a:t>Pilates Apparatus: </a:t>
            </a:r>
            <a:r>
              <a:rPr lang="en-US" dirty="0" err="1" smtClean="0">
                <a:latin typeface="High Tower Text" pitchFamily="18" charset="0"/>
              </a:rPr>
              <a:t>Wunda</a:t>
            </a:r>
            <a:r>
              <a:rPr lang="en-US" dirty="0" smtClean="0">
                <a:latin typeface="High Tower Text" pitchFamily="18" charset="0"/>
              </a:rPr>
              <a:t> Chair</a:t>
            </a:r>
            <a:br>
              <a:rPr lang="en-US" dirty="0" smtClean="0">
                <a:latin typeface="High Tower Text" pitchFamily="18" charset="0"/>
              </a:rPr>
            </a:br>
            <a:r>
              <a:rPr lang="en-US" dirty="0" smtClean="0">
                <a:latin typeface="High Tower Text" pitchFamily="18" charset="0"/>
              </a:rPr>
              <a:t>designed to fit in small areas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7" name="Content Placeholder 6" descr="Pilates Ch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3276600" cy="4114800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855788"/>
            <a:ext cx="9144000" cy="658812"/>
          </a:xfrm>
        </p:spPr>
        <p:txBody>
          <a:bodyPr>
            <a:noAutofit/>
          </a:bodyPr>
          <a:lstStyle/>
          <a:p>
            <a:endParaRPr lang="en-US" sz="3600" dirty="0">
              <a:latin typeface="High Tower Tex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102225" y="1860550"/>
            <a:ext cx="4041775" cy="6540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Tendon Stretch on Ch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590800"/>
            <a:ext cx="3429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latin typeface="High Tower Text" pitchFamily="18" charset="0"/>
              </a:rPr>
              <a:t>Joseph Pilates</a:t>
            </a:r>
            <a:br>
              <a:rPr lang="en-US" sz="1800" dirty="0" smtClean="0">
                <a:latin typeface="High Tower Text" pitchFamily="18" charset="0"/>
              </a:rPr>
            </a:br>
            <a:r>
              <a:rPr lang="en-US" sz="1800" dirty="0" smtClean="0">
                <a:latin typeface="High Tower Text" pitchFamily="18" charset="0"/>
              </a:rPr>
              <a:t> (Pi-LAH-</a:t>
            </a:r>
            <a:r>
              <a:rPr lang="en-US" sz="1800" dirty="0" err="1" smtClean="0">
                <a:latin typeface="High Tower Text" pitchFamily="18" charset="0"/>
              </a:rPr>
              <a:t>teez</a:t>
            </a:r>
            <a:r>
              <a:rPr lang="en-US" sz="1800" dirty="0" smtClean="0">
                <a:latin typeface="High Tower Text" pitchFamily="18" charset="0"/>
              </a:rPr>
              <a:t>) was from Germany &amp; lived to be a robust &amp; vital 87 year old icon.</a:t>
            </a:r>
            <a:endParaRPr lang="en-US" sz="1800" dirty="0">
              <a:latin typeface="High Tower Text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i="1" dirty="0" smtClean="0">
                <a:latin typeface="High Tower Text" pitchFamily="18" charset="0"/>
              </a:rPr>
              <a:t>“People won’t understand the brilliance of my work for 50 years”.</a:t>
            </a:r>
            <a:endParaRPr lang="en-US" sz="2000" i="1" dirty="0">
              <a:latin typeface="High Tower Text" pitchFamily="18" charset="0"/>
            </a:endParaRPr>
          </a:p>
        </p:txBody>
      </p:sp>
      <p:pic>
        <p:nvPicPr>
          <p:cNvPr id="8" name="Picture 7" descr="joseph_pilate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533400"/>
            <a:ext cx="37338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High Tower Text" pitchFamily="18" charset="0"/>
              </a:rPr>
              <a:t>Laddar</a:t>
            </a:r>
            <a:r>
              <a:rPr lang="en-US" sz="4800" dirty="0" smtClean="0">
                <a:latin typeface="High Tower Text" pitchFamily="18" charset="0"/>
              </a:rPr>
              <a:t> </a:t>
            </a:r>
            <a:r>
              <a:rPr lang="en-US" sz="4800" dirty="0" err="1" smtClean="0">
                <a:latin typeface="High Tower Text" pitchFamily="18" charset="0"/>
              </a:rPr>
              <a:t>Barrell</a:t>
            </a:r>
            <a:endParaRPr lang="en-US" sz="4800" dirty="0">
              <a:latin typeface="High Tower Text" pitchFamily="18" charset="0"/>
            </a:endParaRPr>
          </a:p>
        </p:txBody>
      </p:sp>
      <p:pic>
        <p:nvPicPr>
          <p:cNvPr id="4" name="Content Placeholder 3" descr="joseph_pilates_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981200"/>
            <a:ext cx="3521331" cy="4389437"/>
          </a:xfrm>
        </p:spPr>
      </p:pic>
      <p:pic>
        <p:nvPicPr>
          <p:cNvPr id="5" name="Picture 4" descr="Lader Barr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90800"/>
            <a:ext cx="47625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11620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igh Tower Text" pitchFamily="18" charset="0"/>
              </a:rPr>
              <a:t>Joseph Pilates moves to NYC after WWI</a:t>
            </a:r>
            <a:endParaRPr lang="en-US" sz="3600" dirty="0">
              <a:latin typeface="High Tower Text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High Tower Text" pitchFamily="18" charset="0"/>
              </a:rPr>
              <a:t>- Started a NYC studio</a:t>
            </a:r>
          </a:p>
          <a:p>
            <a:r>
              <a:rPr lang="en-US" sz="2800" dirty="0" smtClean="0">
                <a:latin typeface="High Tower Text" pitchFamily="18" charset="0"/>
              </a:rPr>
              <a:t>- Worked at Dance Festivals such as Jacob’s Pillow</a:t>
            </a:r>
          </a:p>
          <a:p>
            <a:r>
              <a:rPr lang="en-US" sz="2800" dirty="0" smtClean="0">
                <a:latin typeface="High Tower Text" pitchFamily="18" charset="0"/>
              </a:rPr>
              <a:t>- Worked with famous dancers and influenced and helped shape dance training</a:t>
            </a:r>
          </a:p>
          <a:p>
            <a:endParaRPr lang="en-US" dirty="0"/>
          </a:p>
        </p:txBody>
      </p:sp>
      <p:pic>
        <p:nvPicPr>
          <p:cNvPr id="10" name="Content Placeholder 9" descr="Pilates Studi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752600"/>
            <a:ext cx="5257799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High Tower Text" pitchFamily="18" charset="0"/>
              </a:rPr>
              <a:t>Q: Who is the Mother of Modern Dance?</a:t>
            </a:r>
            <a:endParaRPr lang="en-US" sz="4000" dirty="0">
              <a:latin typeface="High Tower Text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High Tower Text" pitchFamily="18" charset="0"/>
              </a:rPr>
              <a:t>Martha Graham</a:t>
            </a:r>
            <a:endParaRPr lang="en-US" sz="4800" dirty="0">
              <a:latin typeface="High Tower Text" pitchFamily="18" charset="0"/>
            </a:endParaRPr>
          </a:p>
        </p:txBody>
      </p:sp>
      <p:pic>
        <p:nvPicPr>
          <p:cNvPr id="7" name="Content Placeholder 6" descr="Profile of Graha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62200"/>
            <a:ext cx="2908300" cy="3530600"/>
          </a:xfrm>
        </p:spPr>
      </p:pic>
      <p:pic>
        <p:nvPicPr>
          <p:cNvPr id="8" name="Picture 7" descr="Lamentation - Grah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762000"/>
            <a:ext cx="1645920" cy="2590800"/>
          </a:xfrm>
          <a:prstGeom prst="rect">
            <a:avLst/>
          </a:prstGeom>
        </p:spPr>
      </p:pic>
      <p:pic>
        <p:nvPicPr>
          <p:cNvPr id="9" name="Picture 8" descr="Graham ti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3657600"/>
            <a:ext cx="2286000" cy="2654300"/>
          </a:xfrm>
          <a:prstGeom prst="rect">
            <a:avLst/>
          </a:prstGeom>
        </p:spPr>
      </p:pic>
      <p:pic>
        <p:nvPicPr>
          <p:cNvPr id="10" name="Picture 9" descr="graham_night-journey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21336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ndAc>
      <p:stSnd>
        <p:snd r:embed="rId2" name="applaus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Martha Graham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7" name="Content Placeholder 6" descr="grahamspa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4267" y="1935163"/>
            <a:ext cx="5695466" cy="43894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Graham class and contraction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9" name="Content Placeholder 8" descr="Graham contrac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76875" y="3342481"/>
            <a:ext cx="2381250" cy="1590675"/>
          </a:xfrm>
        </p:spPr>
      </p:pic>
      <p:pic>
        <p:nvPicPr>
          <p:cNvPr id="5" name="Picture 4" descr="jd_errand_into_the_maze_miki_orihara_side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752600"/>
            <a:ext cx="5029200" cy="4724400"/>
          </a:xfrm>
          <a:prstGeom prst="rect">
            <a:avLst/>
          </a:prstGeom>
        </p:spPr>
      </p:pic>
      <p:pic>
        <p:nvPicPr>
          <p:cNvPr id="8" name="Content Placeholder 7" descr="Graham class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1981200"/>
            <a:ext cx="2057400" cy="1524000"/>
          </a:xfrm>
        </p:spPr>
      </p:pic>
      <p:pic>
        <p:nvPicPr>
          <p:cNvPr id="10" name="Picture 9" descr="Graham contr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3352800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Pilates’ Influence 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Pilates Thigh Stretch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Martha Graham Hinge</a:t>
            </a:r>
            <a:endParaRPr lang="en-US" dirty="0"/>
          </a:p>
        </p:txBody>
      </p:sp>
      <p:pic>
        <p:nvPicPr>
          <p:cNvPr id="12" name="Content Placeholder 11" descr="Thigh Stretch on Cad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7119" y="3028156"/>
            <a:ext cx="2800350" cy="2819400"/>
          </a:xfrm>
        </p:spPr>
      </p:pic>
      <p:pic>
        <p:nvPicPr>
          <p:cNvPr id="8" name="Content Placeholder 7" descr="Graham Hing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136910"/>
            <a:ext cx="4041775" cy="260189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igh Tower Text" pitchFamily="18" charset="0"/>
              </a:rPr>
              <a:t>Pilates Influenced Rudolf von </a:t>
            </a:r>
            <a:r>
              <a:rPr lang="en-US" sz="4000" dirty="0" err="1" smtClean="0">
                <a:latin typeface="High Tower Text" pitchFamily="18" charset="0"/>
              </a:rPr>
              <a:t>Laban</a:t>
            </a:r>
            <a:endParaRPr lang="en-US" sz="4000" dirty="0">
              <a:latin typeface="High Tower Text" pitchFamily="18" charset="0"/>
            </a:endParaRPr>
          </a:p>
        </p:txBody>
      </p:sp>
      <p:pic>
        <p:nvPicPr>
          <p:cNvPr id="10" name="Picture Placeholder 9" descr="Rudolf-von-laban picture of him danc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2603" y="1935163"/>
            <a:ext cx="2578794" cy="438943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High Tower Text" pitchFamily="18" charset="0"/>
              </a:rPr>
              <a:t>Labanotation</a:t>
            </a:r>
            <a:r>
              <a:rPr lang="en-US" sz="3600" dirty="0" smtClean="0">
                <a:latin typeface="High Tower Text" pitchFamily="18" charset="0"/>
              </a:rPr>
              <a:t> in action</a:t>
            </a:r>
            <a:endParaRPr lang="en-US" sz="3600" dirty="0">
              <a:latin typeface="High Tower Text" pitchFamily="18" charset="0"/>
            </a:endParaRPr>
          </a:p>
        </p:txBody>
      </p:sp>
      <p:pic>
        <p:nvPicPr>
          <p:cNvPr id="4" name="Content Placeholder 3" descr="Labanotation in ac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4191000" cy="4267200"/>
          </a:xfrm>
        </p:spPr>
      </p:pic>
      <p:pic>
        <p:nvPicPr>
          <p:cNvPr id="8" name="Content Placeholder 7" descr="127rudolf-von-laban-croquis-para-scales-traces-of-dan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057400"/>
            <a:ext cx="3962400" cy="42672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igh Tower Text" pitchFamily="18" charset="0"/>
              </a:rPr>
              <a:t>Labanotation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6" name="Content Placeholder 5" descr="Labanotatio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0451" y="1920875"/>
            <a:ext cx="3814097" cy="4433888"/>
          </a:xfrm>
        </p:spPr>
      </p:pic>
      <p:pic>
        <p:nvPicPr>
          <p:cNvPr id="8" name="Content Placeholder 7" descr="Labanotation 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4114800" cy="4343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pperplate Gothic Bold" pitchFamily="34" charset="0"/>
              </a:rPr>
              <a:t>When do you think Pilates started?</a:t>
            </a:r>
            <a:br>
              <a:rPr lang="en-US" sz="4400" dirty="0" smtClean="0">
                <a:latin typeface="Copperplate Gothic Bold" pitchFamily="34" charset="0"/>
              </a:rPr>
            </a:br>
            <a:endParaRPr lang="en-US" sz="4400" dirty="0">
              <a:latin typeface="Copperplate Gothic Bold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igh Tower Text" pitchFamily="18" charset="0"/>
              </a:rPr>
              <a:t>What year or time period?</a:t>
            </a:r>
            <a:endParaRPr lang="en-US" sz="4000" dirty="0">
              <a:latin typeface="High Tower Text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abanotatio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8229600" cy="4495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0352" y="1676400"/>
            <a:ext cx="7772400" cy="2537976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High Tower Text" pitchFamily="18" charset="0"/>
              </a:rPr>
              <a:t>Who is one of the most famous Ballet choreographers?</a:t>
            </a:r>
            <a:endParaRPr lang="en-US" sz="6600" dirty="0">
              <a:latin typeface="High Tower Text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209800"/>
            <a:ext cx="2971800" cy="2514600"/>
          </a:xfrm>
        </p:spPr>
        <p:txBody>
          <a:bodyPr/>
          <a:lstStyle/>
          <a:p>
            <a:r>
              <a:rPr lang="en-US" sz="4000" dirty="0" smtClean="0">
                <a:latin typeface="High Tower Text" pitchFamily="18" charset="0"/>
              </a:rPr>
              <a:t>George </a:t>
            </a:r>
            <a:br>
              <a:rPr lang="en-US" sz="4000" dirty="0" smtClean="0">
                <a:latin typeface="High Tower Text" pitchFamily="18" charset="0"/>
              </a:rPr>
            </a:br>
            <a:r>
              <a:rPr lang="en-US" sz="4000" dirty="0" err="1" smtClean="0">
                <a:latin typeface="High Tower Text" pitchFamily="18" charset="0"/>
              </a:rPr>
              <a:t>Ballanchine</a:t>
            </a:r>
            <a:r>
              <a:rPr lang="en-US" sz="4800" dirty="0" smtClean="0">
                <a:latin typeface="High Tower Text" pitchFamily="18" charset="0"/>
              </a:rPr>
              <a:t/>
            </a:r>
            <a:br>
              <a:rPr lang="en-US" sz="4800" dirty="0" smtClean="0">
                <a:latin typeface="High Tower Text" pitchFamily="18" charset="0"/>
              </a:rPr>
            </a:br>
            <a:endParaRPr lang="en-US" sz="4800" dirty="0">
              <a:latin typeface="High Tower Text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2133600" cy="4572000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latin typeface="High Tower Text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Rehearsal - G Balan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533400"/>
            <a:ext cx="48387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George Balanchine with a baller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057400"/>
            <a:ext cx="4424836" cy="4389437"/>
          </a:xfrm>
        </p:spPr>
      </p:pic>
      <p:pic>
        <p:nvPicPr>
          <p:cNvPr id="8" name="Picture 7" descr="G Balanchin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14600"/>
            <a:ext cx="3810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Balletic Movement in Pilates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4" name="Content Placeholder 3" descr="Balanchine w many ballerina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90800"/>
            <a:ext cx="3781425" cy="2571750"/>
          </a:xfrm>
        </p:spPr>
      </p:pic>
      <p:pic>
        <p:nvPicPr>
          <p:cNvPr id="5" name="Picture 4" descr="Mermaid on Refor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057400"/>
            <a:ext cx="4495800" cy="366674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263300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igh Tower Text" pitchFamily="18" charset="0"/>
              </a:rPr>
              <a:t>Joseph Pilates on the </a:t>
            </a:r>
            <a:r>
              <a:rPr lang="en-US" sz="2800" dirty="0" err="1" smtClean="0">
                <a:latin typeface="High Tower Text" pitchFamily="18" charset="0"/>
              </a:rPr>
              <a:t>Ped</a:t>
            </a:r>
            <a:r>
              <a:rPr lang="en-US" sz="2800" dirty="0" smtClean="0">
                <a:latin typeface="High Tower Text" pitchFamily="18" charset="0"/>
              </a:rPr>
              <a:t>-O-Pull</a:t>
            </a:r>
            <a:endParaRPr lang="en-US" sz="2800" dirty="0">
              <a:latin typeface="High Tower Tex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joseph_pilat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590" b="21590"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High Tower Text" pitchFamily="18" charset="0"/>
              </a:rPr>
              <a:t>Joseph Pilates working on the Reformer</a:t>
            </a:r>
            <a:endParaRPr lang="en-US" sz="3200" dirty="0">
              <a:latin typeface="High Tower Tex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joe_and_eve_gentry_kdi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21" r="12421"/>
          <a:stretch>
            <a:fillRect/>
          </a:stretch>
        </p:blipFill>
        <p:spPr/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High Tower Text" pitchFamily="18" charset="0"/>
              </a:rPr>
              <a:t>Joseph Pilates working with a client in his NYC studio</a:t>
            </a:r>
            <a:endParaRPr lang="en-US" sz="2800" dirty="0">
              <a:latin typeface="High Tower Text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1joeandcadilla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12" r="4012"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igh Tower Text" pitchFamily="18" charset="0"/>
              </a:rPr>
              <a:t>Joseph Pilates creating exercises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7" name="Content Placeholder 6" descr="1joecreatingexerci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133600"/>
            <a:ext cx="6934200" cy="40386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igh Tower Text" pitchFamily="18" charset="0"/>
              </a:rPr>
              <a:t>Exercises on the Reformer</a:t>
            </a:r>
            <a:endParaRPr lang="en-US" sz="4000" dirty="0">
              <a:latin typeface="High Tower Text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High Bridge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Arabesque</a:t>
            </a:r>
            <a:endParaRPr lang="en-US" sz="3200" dirty="0"/>
          </a:p>
        </p:txBody>
      </p:sp>
      <p:pic>
        <p:nvPicPr>
          <p:cNvPr id="4" name="Content Placeholder 3" descr="Advanced Bridging on Reform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743200"/>
            <a:ext cx="3810000" cy="350520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rabesque on Refor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514600"/>
            <a:ext cx="32766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igh Tower Text" pitchFamily="18" charset="0"/>
              </a:rPr>
              <a:t>As a child Pilates suffered with …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Rickets</a:t>
            </a:r>
          </a:p>
          <a:p>
            <a:r>
              <a:rPr lang="en-US" sz="5400" dirty="0" smtClean="0"/>
              <a:t>Rheumatic fever</a:t>
            </a:r>
          </a:p>
          <a:p>
            <a:r>
              <a:rPr lang="en-US" sz="5400" dirty="0" smtClean="0"/>
              <a:t>Asthma</a:t>
            </a:r>
            <a:endParaRPr lang="en-US" sz="5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igh Tower Text" pitchFamily="18" charset="0"/>
              </a:rPr>
              <a:t>Reformer vs. Mat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Short Spine in the straps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Rollover</a:t>
            </a:r>
          </a:p>
        </p:txBody>
      </p:sp>
      <p:pic>
        <p:nvPicPr>
          <p:cNvPr id="7" name="Content Placeholder 6" descr="Best Pic of Short Spine on Reform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5800" y="2895600"/>
            <a:ext cx="3733800" cy="3048000"/>
          </a:xfrm>
        </p:spPr>
      </p:pic>
      <p:pic>
        <p:nvPicPr>
          <p:cNvPr id="8" name="Content Placeholder 7" descr="Pilates doing roll ov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8412" y="3364706"/>
            <a:ext cx="3175000" cy="21463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 smtClean="0">
                <a:latin typeface="High Tower Text" pitchFamily="18" charset="0"/>
              </a:rPr>
              <a:t>Downstretch</a:t>
            </a:r>
            <a:r>
              <a:rPr lang="en-US" sz="3200" dirty="0" smtClean="0">
                <a:latin typeface="High Tower Text" pitchFamily="18" charset="0"/>
              </a:rPr>
              <a:t> </a:t>
            </a:r>
            <a:endParaRPr lang="en-US" sz="3200" dirty="0">
              <a:latin typeface="High Tower Tex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igh Tower Text" pitchFamily="18" charset="0"/>
              </a:rPr>
              <a:t>Upward Facing Dog</a:t>
            </a:r>
            <a:endParaRPr lang="en-US" sz="3200" dirty="0">
              <a:latin typeface="High Tower Text" pitchFamily="18" charset="0"/>
            </a:endParaRPr>
          </a:p>
        </p:txBody>
      </p:sp>
      <p:pic>
        <p:nvPicPr>
          <p:cNvPr id="7" name="Content Placeholder 6" descr="Downstretch (up dog) on Reform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55691"/>
            <a:ext cx="4040188" cy="2964331"/>
          </a:xfrm>
        </p:spPr>
      </p:pic>
      <p:pic>
        <p:nvPicPr>
          <p:cNvPr id="8" name="Content Placeholder 7" descr="upward do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84812" y="3256756"/>
            <a:ext cx="2362200" cy="23622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latin typeface="High Tower Text" pitchFamily="18" charset="0"/>
              </a:rPr>
              <a:t>SNAKE</a:t>
            </a:r>
            <a:endParaRPr lang="en-US" sz="3200" dirty="0">
              <a:latin typeface="High Tower Tex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High Tower Text" pitchFamily="18" charset="0"/>
              </a:rPr>
              <a:t>CLIMB A TREE</a:t>
            </a:r>
            <a:endParaRPr lang="en-US" sz="3200">
              <a:latin typeface="High Tower Text" pitchFamily="18" charset="0"/>
            </a:endParaRPr>
          </a:p>
        </p:txBody>
      </p:sp>
      <p:pic>
        <p:nvPicPr>
          <p:cNvPr id="7" name="Content Placeholder 6" descr="Snake on Reformer - Elizabeth Larkha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895600"/>
            <a:ext cx="3962400" cy="3048000"/>
          </a:xfrm>
        </p:spPr>
      </p:pic>
      <p:pic>
        <p:nvPicPr>
          <p:cNvPr id="8" name="Content Placeholder 7" descr="Climb a tree on Reform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44723"/>
            <a:ext cx="4041775" cy="3186266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High Tower Text" pitchFamily="18" charset="0"/>
              </a:rPr>
              <a:t>Joe working with someone on the Cadillac</a:t>
            </a:r>
            <a:endParaRPr lang="en-US" sz="4000" dirty="0">
              <a:latin typeface="High Tower Text" pitchFamily="18" charset="0"/>
            </a:endParaRPr>
          </a:p>
        </p:txBody>
      </p:sp>
      <p:pic>
        <p:nvPicPr>
          <p:cNvPr id="7" name="Content Placeholder 6" descr="1joeandcadill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9500" y="2389981"/>
            <a:ext cx="4445000" cy="34798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igh Tower Text" pitchFamily="18" charset="0"/>
              </a:rPr>
              <a:t>Control Front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4" name="Content Placeholder 3" descr="Control Front on Refor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362994"/>
            <a:ext cx="5715000" cy="353377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igh Tower Text" pitchFamily="18" charset="0"/>
              </a:rPr>
              <a:t>Pilates doing Squats on the Reformer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4" name="Content Placeholder 3" descr="Joseph Pilates doing Squats on Refor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7479" y="1935163"/>
            <a:ext cx="6229042" cy="4389437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igh Tower Text" pitchFamily="18" charset="0"/>
              </a:rPr>
              <a:t>Pilates exercise called the STAR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4" name="Content Placeholder 3" descr="Joseph Pilates doing STAR on Reformer (variation of side plank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7239000" cy="41910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ussian Splits on Refor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457200"/>
            <a:ext cx="3352800" cy="3352800"/>
          </a:xfrm>
        </p:spPr>
      </p:pic>
      <p:pic>
        <p:nvPicPr>
          <p:cNvPr id="5" name="Picture 4" descr="Tendon Stretch on Refor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286000"/>
            <a:ext cx="2514600" cy="3962400"/>
          </a:xfrm>
          <a:prstGeom prst="rect">
            <a:avLst/>
          </a:prstGeom>
        </p:spPr>
      </p:pic>
      <p:pic>
        <p:nvPicPr>
          <p:cNvPr id="6" name="Picture 5" descr="Variation of Rowing on Reform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191000"/>
            <a:ext cx="3556810" cy="23119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High Tower Text" pitchFamily="18" charset="0"/>
              </a:rPr>
              <a:t>Movement Forms that Influenced Pilates:</a:t>
            </a:r>
            <a:endParaRPr lang="en-US" sz="4800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Boxing</a:t>
            </a:r>
          </a:p>
          <a:p>
            <a:r>
              <a:rPr lang="en-US" sz="4400" dirty="0" smtClean="0"/>
              <a:t>Circus Arts: He was a circus performer</a:t>
            </a:r>
          </a:p>
          <a:p>
            <a:r>
              <a:rPr lang="en-US" sz="4400" dirty="0" smtClean="0"/>
              <a:t>Marital Arts</a:t>
            </a:r>
          </a:p>
          <a:p>
            <a:r>
              <a:rPr lang="en-US" sz="4400" dirty="0" smtClean="0"/>
              <a:t>Gymnastics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latin typeface="Copperplate Gothic Bold" pitchFamily="34" charset="0"/>
              </a:rPr>
              <a:t>CONTROL</a:t>
            </a:r>
            <a:r>
              <a:rPr lang="en-US" dirty="0" smtClean="0">
                <a:latin typeface="Copperplate Gothic Bold" pitchFamily="34" charset="0"/>
              </a:rPr>
              <a:t>OGY 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High Tower Text" pitchFamily="18" charset="0"/>
              </a:rPr>
              <a:t>written in the 1920’s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What word do you notice that hints towards Pilates’ philosophy?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latin typeface="High Tower Text" pitchFamily="18" charset="0"/>
              </a:rPr>
              <a:t>“</a:t>
            </a:r>
            <a:r>
              <a:rPr lang="en-US" sz="2000" b="1" dirty="0" err="1" smtClean="0">
                <a:latin typeface="High Tower Text" pitchFamily="18" charset="0"/>
              </a:rPr>
              <a:t>Contrology</a:t>
            </a:r>
            <a:r>
              <a:rPr lang="en-US" sz="2000" b="1" dirty="0" smtClean="0">
                <a:latin typeface="High Tower Text" pitchFamily="18" charset="0"/>
              </a:rPr>
              <a:t> develops the body uniformly, corrects wrong postures, restores physical vitality, invigorates the mind, and elevates the spirit”.</a:t>
            </a:r>
          </a:p>
          <a:p>
            <a:endParaRPr lang="en-US" dirty="0"/>
          </a:p>
        </p:txBody>
      </p:sp>
      <p:pic>
        <p:nvPicPr>
          <p:cNvPr id="5" name="Picture Placeholder 4" descr="1joesportrai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037" b="21037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did Pilates develop </a:t>
            </a:r>
            <a:r>
              <a:rPr lang="en-US" sz="4000" dirty="0" err="1" smtClean="0"/>
              <a:t>Contrology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Pilates moved to England during the beginning of WWI</a:t>
            </a:r>
          </a:p>
          <a:p>
            <a:r>
              <a:rPr lang="en-US" sz="3600" dirty="0" smtClean="0"/>
              <a:t>Incarcerated as an “enemy alien”</a:t>
            </a:r>
          </a:p>
          <a:p>
            <a:r>
              <a:rPr lang="en-US" sz="3600" dirty="0" smtClean="0"/>
              <a:t>Pilates influenced detainees to follow his exercise regime – “</a:t>
            </a:r>
            <a:r>
              <a:rPr lang="en-US" sz="3600" dirty="0" err="1" smtClean="0"/>
              <a:t>Contrology</a:t>
            </a:r>
            <a:r>
              <a:rPr lang="en-US" sz="3600" dirty="0" smtClean="0"/>
              <a:t>”</a:t>
            </a:r>
          </a:p>
          <a:p>
            <a:r>
              <a:rPr lang="en-US" sz="3600" dirty="0" smtClean="0"/>
              <a:t>So beneficial that they survived the 1918 influenza epidemic because of the Pilates Principle of Diaphragm Breathing.</a:t>
            </a:r>
            <a:endParaRPr lang="en-US" sz="3600" dirty="0"/>
          </a:p>
        </p:txBody>
      </p:sp>
      <p:pic>
        <p:nvPicPr>
          <p:cNvPr id="4" name="Picture 3" descr="Joe - tea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1905000"/>
            <a:ext cx="1447800" cy="1524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0352" y="1752600"/>
            <a:ext cx="7772400" cy="1905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High Tower Text" pitchFamily="18" charset="0"/>
              </a:rPr>
              <a:t>What are the benefits of Pilates?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647</Words>
  <Application>Microsoft Macintosh PowerPoint</Application>
  <PresentationFormat>On-screen Show (4:3)</PresentationFormat>
  <Paragraphs>96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Pilates History </vt:lpstr>
      <vt:lpstr>Joseph Pilates  (Pi-LAH-teez) was from Germany &amp; lived to be a robust &amp; vital 87 year old icon.</vt:lpstr>
      <vt:lpstr>When do you think Pilates started? </vt:lpstr>
      <vt:lpstr>As a child Pilates suffered with …</vt:lpstr>
      <vt:lpstr>Movement Forms that Influenced Pilates:</vt:lpstr>
      <vt:lpstr>CONTROLOGY  written in the 1920’s</vt:lpstr>
      <vt:lpstr>PowerPoint Presentation</vt:lpstr>
      <vt:lpstr>How did Pilates develop Contrology?</vt:lpstr>
      <vt:lpstr>What are the benefits of Pilates?</vt:lpstr>
      <vt:lpstr>Benefits of the Pilates Method </vt:lpstr>
      <vt:lpstr>How many exercises did Pilates design?  </vt:lpstr>
      <vt:lpstr>OVER 500 Exercises!!!!!!</vt:lpstr>
      <vt:lpstr>The 6 Pilates Principles</vt:lpstr>
      <vt:lpstr>Pilates worked with WWI Veterans</vt:lpstr>
      <vt:lpstr>Pilates Apparatus</vt:lpstr>
      <vt:lpstr>Cadillac</vt:lpstr>
      <vt:lpstr>PowerPoint Presentation</vt:lpstr>
      <vt:lpstr>Half Trapeze – combo of reformer and Cadillac</vt:lpstr>
      <vt:lpstr>Pilates Apparatus: Wunda Chair designed to fit in small areas</vt:lpstr>
      <vt:lpstr>Laddar Barrell</vt:lpstr>
      <vt:lpstr>Joseph Pilates moves to NYC after WWI</vt:lpstr>
      <vt:lpstr>PowerPoint Presentation</vt:lpstr>
      <vt:lpstr>Martha Graham</vt:lpstr>
      <vt:lpstr>Martha Graham</vt:lpstr>
      <vt:lpstr>Graham class and contraction</vt:lpstr>
      <vt:lpstr>Pilates’ Influence </vt:lpstr>
      <vt:lpstr>Pilates Influenced Rudolf von Laban</vt:lpstr>
      <vt:lpstr>Labanotation in action</vt:lpstr>
      <vt:lpstr>Labanotation</vt:lpstr>
      <vt:lpstr>PowerPoint Presentation</vt:lpstr>
      <vt:lpstr>PowerPoint Presentation</vt:lpstr>
      <vt:lpstr>George  Ballanchine </vt:lpstr>
      <vt:lpstr>PowerPoint Presentation</vt:lpstr>
      <vt:lpstr>Balletic Movement in Pilates</vt:lpstr>
      <vt:lpstr>Joseph Pilates on the Ped-O-Pull</vt:lpstr>
      <vt:lpstr>Joseph Pilates working on the Reformer</vt:lpstr>
      <vt:lpstr>Joseph Pilates working with a client in his NYC studio</vt:lpstr>
      <vt:lpstr>Joseph Pilates creating exercises</vt:lpstr>
      <vt:lpstr>Exercises on the Reformer</vt:lpstr>
      <vt:lpstr>Reformer vs. Mat</vt:lpstr>
      <vt:lpstr>PowerPoint Presentation</vt:lpstr>
      <vt:lpstr>PowerPoint Presentation</vt:lpstr>
      <vt:lpstr>Joe working with someone on the Cadillac</vt:lpstr>
      <vt:lpstr>Control Front</vt:lpstr>
      <vt:lpstr>Pilates doing Squats on the Reformer</vt:lpstr>
      <vt:lpstr>Pilates exercise called the STAR</vt:lpstr>
      <vt:lpstr>PowerPoint Presentation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Pilates History </dc:title>
  <dc:creator>wcpss</dc:creator>
  <cp:lastModifiedBy>Office 2004 Test Drive User</cp:lastModifiedBy>
  <cp:revision>91</cp:revision>
  <dcterms:created xsi:type="dcterms:W3CDTF">2010-11-30T15:32:20Z</dcterms:created>
  <dcterms:modified xsi:type="dcterms:W3CDTF">2015-09-08T16:53:26Z</dcterms:modified>
</cp:coreProperties>
</file>